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9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390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EFA05C5-893A-4A24-8EC9-3A1965F2638E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390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4813AE-8D9A-4CC8-B649-1833F53440C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64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3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53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66285F2-8107-44BB-8B8D-78355F448C9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33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8AB8125-5E17-47F5-9821-937C9DC62FC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58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5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53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8A40E6C-77BC-477B-9E0F-4A98FFD27A0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53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7F0D2D3-99D6-4B26-9DFA-EE4FAC80D26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06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Read &amp; answer questions carefully on Form 5695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462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Read &amp; answer questions carefully on Form 5695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91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27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89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833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3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TS calculates the residential energy credit on Form 5695 Line 30</a:t>
            </a:r>
          </a:p>
        </p:txBody>
      </p:sp>
      <p:sp>
        <p:nvSpPr>
          <p:cNvPr id="9635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3CADFCE-E6D7-4637-A103-43557BF8A29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635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06E24A-E05E-41AB-99F0-A752FC7ECF9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78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3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TS transfers Form 5695 Line 30 to 1040 Line 53</a:t>
            </a:r>
          </a:p>
        </p:txBody>
      </p:sp>
      <p:sp>
        <p:nvSpPr>
          <p:cNvPr id="9635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3CADFCE-E6D7-4637-A103-43557BF8A29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635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06E24A-E05E-41AB-99F0-A752FC7ECF9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97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5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Refer to Pub </a:t>
            </a:r>
            <a:r>
              <a:rPr lang="en-US" altLang="en-US">
                <a:cs typeface="Arial" panose="020B0604020202020204" pitchFamily="34" charset="0"/>
              </a:rPr>
              <a:t>4012 Page G-11 </a:t>
            </a:r>
            <a:r>
              <a:rPr lang="en-US" altLang="en-US" dirty="0">
                <a:cs typeface="Arial" panose="020B0604020202020204" pitchFamily="34" charset="0"/>
              </a:rPr>
              <a:t>for eligibility decision tree &amp; income limits chart </a:t>
            </a:r>
          </a:p>
        </p:txBody>
      </p:sp>
      <p:sp>
        <p:nvSpPr>
          <p:cNvPr id="9656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974EAB0-A8FF-4EAC-BEC4-0003D3C3DEF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656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125B67-028A-4C05-A7E6-C141E5041D3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5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4106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77C319-A5E8-44E7-ACCE-7643C2AC633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51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4310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2B2AEA-0BDC-444D-896A-A033E7F052E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4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5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414h Withholding does not count for Retirement Savings Credit.  414h plans mandate “employee contributions” which the employer then pays.  Not included in taxable wages, so taxpayer already gets a tax benefit.  Therefore, cannot also take a Retirement Savings Contribution Credit  </a:t>
            </a: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451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A1F8E11-E636-4BC6-B5BA-A3DCB358C70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451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6BFBFA-D89A-4820-8218-4C4BA6311DB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46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7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472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D7EB41A-7C1C-459C-9397-A3792BBB576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472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43A4298-C642-4AC2-B3E0-AC0BE1EFB08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1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9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49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09A71FE-57B1-4323-B2A4-B2022C3B699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49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EA6CC3-7B22-4F27-8603-6C456E2DC1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65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9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49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09A71FE-57B1-4323-B2A4-B2022C3B699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49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EA6CC3-7B22-4F27-8603-6C456E2DC1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70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6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 TS transfers Retirement Savings Credit from Schedule 8880 Line 12 to 1040 Line 51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369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5EA052E-7BF5-44C7-81CE-F73D6D37180C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369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8E0417-CCEB-4E1C-94CD-2D4A09516BC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06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1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513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AFE5855-6BCB-4C3D-B5C1-B55F20A93D73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13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5C8BFA-B278-41AE-A157-BCCFD5B2956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06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Miscellaneous Credits</a:t>
            </a:r>
          </a:p>
        </p:txBody>
      </p:sp>
      <p:sp>
        <p:nvSpPr>
          <p:cNvPr id="9379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Tab G </a:t>
            </a:r>
          </a:p>
          <a:p>
            <a:r>
              <a:rPr lang="en-US" altLang="en-US" dirty="0"/>
              <a:t>Pub 17 Part 6</a:t>
            </a:r>
          </a:p>
          <a:p>
            <a:r>
              <a:rPr lang="en-US" altLang="en-US" dirty="0"/>
              <a:t>(Federal 1040-Lines 51, 53 &amp; 54)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838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Energy Credits</a:t>
            </a:r>
            <a:endParaRPr lang="en-US" altLang="en-US" sz="2800" dirty="0"/>
          </a:p>
        </p:txBody>
      </p:sp>
      <p:sp>
        <p:nvSpPr>
          <p:cNvPr id="95232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800600"/>
          </a:xfrm>
        </p:spPr>
        <p:txBody>
          <a:bodyPr/>
          <a:lstStyle/>
          <a:p>
            <a:r>
              <a:rPr lang="en-US" altLang="en-US" dirty="0"/>
              <a:t> Total combined credit limit of $500 for all years after 2005 ($200 for windows)</a:t>
            </a:r>
          </a:p>
          <a:p>
            <a:r>
              <a:rPr lang="en-US" altLang="en-US" dirty="0"/>
              <a:t> Maximum credits:</a:t>
            </a:r>
          </a:p>
          <a:p>
            <a:pPr lvl="1"/>
            <a:r>
              <a:rPr lang="en-US" altLang="en-US" sz="2700" dirty="0"/>
              <a:t> $50 for advanced main air circulating fan</a:t>
            </a:r>
          </a:p>
          <a:p>
            <a:pPr lvl="1"/>
            <a:r>
              <a:rPr lang="en-US" altLang="en-US" sz="2700" dirty="0"/>
              <a:t> $150 for natural gas, propane, oil furnace</a:t>
            </a:r>
          </a:p>
          <a:p>
            <a:pPr lvl="1"/>
            <a:r>
              <a:rPr lang="en-US" altLang="en-US" sz="2700" dirty="0"/>
              <a:t> $150 for hot water boiler</a:t>
            </a:r>
          </a:p>
          <a:p>
            <a:pPr lvl="1"/>
            <a:r>
              <a:rPr lang="en-US" altLang="en-US" sz="2700" dirty="0"/>
              <a:t> $200 for windows</a:t>
            </a:r>
          </a:p>
          <a:p>
            <a:pPr lvl="1"/>
            <a:r>
              <a:rPr lang="en-US" altLang="en-US" sz="2700" dirty="0"/>
              <a:t> $300 for any item of energy-efficient building property </a:t>
            </a:r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708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Energy Credits</a:t>
            </a:r>
            <a:endParaRPr lang="en-US" altLang="en-US" sz="2800" dirty="0"/>
          </a:p>
        </p:txBody>
      </p:sp>
      <p:sp>
        <p:nvSpPr>
          <p:cNvPr id="95437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 Credit taken on Form 5695, Part II</a:t>
            </a:r>
          </a:p>
          <a:p>
            <a:r>
              <a:rPr lang="en-US" altLang="en-US" dirty="0"/>
              <a:t> Form 5695, Part I, </a:t>
            </a:r>
            <a:r>
              <a:rPr lang="en-US" altLang="en-US" dirty="0">
                <a:solidFill>
                  <a:srgbClr val="FF0000"/>
                </a:solidFill>
              </a:rPr>
              <a:t>Out of Scope</a:t>
            </a:r>
          </a:p>
          <a:p>
            <a:pPr lvl="1"/>
            <a:r>
              <a:rPr lang="en-US" altLang="en-US" dirty="0"/>
              <a:t> For alternative energy equipment, such as solar hot water heaters, geothermal heat pumps, &amp; wind turbines</a:t>
            </a:r>
          </a:p>
          <a:p>
            <a:r>
              <a:rPr lang="en-US" altLang="en-US" dirty="0"/>
              <a:t> Enter in </a:t>
            </a:r>
            <a:r>
              <a:rPr lang="en-US" alt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Federal Section \ Deductions \ Enter Myself \ Credits Menu \ Residential Energy Credit (Form 5695) 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NOTE:</a:t>
            </a:r>
            <a:r>
              <a:rPr lang="en-US" altLang="en-US" dirty="0"/>
              <a:t>  Not all ENERGY STAR products qualify for credit.  Manufacturers must certify &amp; provide written statement</a:t>
            </a:r>
          </a:p>
          <a:p>
            <a:pPr lvl="1"/>
            <a:endParaRPr lang="en-US" altLang="en-US" dirty="0"/>
          </a:p>
        </p:txBody>
      </p:sp>
      <p:pic>
        <p:nvPicPr>
          <p:cNvPr id="954373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403411" cy="40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85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– Form 5695 Sub-Menu</a:t>
            </a:r>
            <a:br>
              <a:rPr lang="en-US" altLang="en-US" sz="3800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Residential Energy Credit (Form 5695) </a:t>
            </a:r>
            <a:br>
              <a:rPr lang="en-US" altLang="en-US" sz="2400" dirty="0">
                <a:solidFill>
                  <a:srgbClr val="0070C0"/>
                </a:solidFill>
              </a:rPr>
            </a:b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83658" y="2142565"/>
            <a:ext cx="567017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Check if improvements made to main home in US;</a:t>
            </a:r>
          </a:p>
          <a:p>
            <a:r>
              <a:rPr lang="en-US" b="1" dirty="0"/>
              <a:t>Must be checked to qualify for credit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497541" y="2474259"/>
            <a:ext cx="510988" cy="53788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14" idx="1"/>
            <a:endCxn id="15" idx="7"/>
          </p:cNvCxnSpPr>
          <p:nvPr/>
        </p:nvCxnSpPr>
        <p:spPr bwMode="auto">
          <a:xfrm flipH="1">
            <a:off x="933696" y="2465731"/>
            <a:ext cx="549962" cy="8729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502024" y="3796554"/>
            <a:ext cx="510988" cy="53788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8494" y="3496235"/>
            <a:ext cx="604524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Check if improvements related to home construction;</a:t>
            </a:r>
          </a:p>
          <a:p>
            <a:r>
              <a:rPr lang="en-US" b="1" dirty="0"/>
              <a:t>Would not qualify for credit if checked</a:t>
            </a: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 bwMode="auto">
          <a:xfrm flipH="1">
            <a:off x="1037230" y="3819401"/>
            <a:ext cx="361264" cy="1111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199"/>
            <a:ext cx="7734300" cy="403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886200" y="2590800"/>
            <a:ext cx="24384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Used for our clients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934200" y="2590800"/>
            <a:ext cx="990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>
            <a:stCxn id="18" idx="3"/>
            <a:endCxn id="19" idx="2"/>
          </p:cNvCxnSpPr>
          <p:nvPr/>
        </p:nvCxnSpPr>
        <p:spPr bwMode="auto">
          <a:xfrm>
            <a:off x="6324600" y="2775466"/>
            <a:ext cx="609600" cy="583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800600" y="3581400"/>
            <a:ext cx="153118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Out of Scope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010400" y="3505200"/>
            <a:ext cx="990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 bwMode="auto">
          <a:xfrm flipV="1">
            <a:off x="6331788" y="3733800"/>
            <a:ext cx="678612" cy="322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87039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2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454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Residential Energy Credits – Form 5695</a:t>
            </a:r>
            <a:br>
              <a:rPr lang="en-US" altLang="en-US" sz="3800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Residential Energy Credit (Form 5695) </a:t>
            </a:r>
            <a:br>
              <a:rPr lang="en-US" altLang="en-US" sz="2400" dirty="0">
                <a:solidFill>
                  <a:srgbClr val="0070C0"/>
                </a:solidFill>
              </a:rPr>
            </a:b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83658" y="2142565"/>
            <a:ext cx="567017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Check if improvements made to main home in US;</a:t>
            </a:r>
          </a:p>
          <a:p>
            <a:r>
              <a:rPr lang="en-US" b="1" dirty="0"/>
              <a:t>Must be checked to qualify for credit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497541" y="2474259"/>
            <a:ext cx="510988" cy="53788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14" idx="1"/>
            <a:endCxn id="15" idx="7"/>
          </p:cNvCxnSpPr>
          <p:nvPr/>
        </p:nvCxnSpPr>
        <p:spPr bwMode="auto">
          <a:xfrm flipH="1">
            <a:off x="933696" y="2465731"/>
            <a:ext cx="549962" cy="8729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502024" y="3796554"/>
            <a:ext cx="510988" cy="53788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8494" y="3496235"/>
            <a:ext cx="604524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Check if improvements related to home construction;</a:t>
            </a:r>
          </a:p>
          <a:p>
            <a:r>
              <a:rPr lang="en-US" b="1" dirty="0"/>
              <a:t>Would not qualify for credit if checked</a:t>
            </a: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 bwMode="auto">
          <a:xfrm flipH="1">
            <a:off x="1037230" y="3819401"/>
            <a:ext cx="361264" cy="1111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81335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2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565" y="1573305"/>
            <a:ext cx="7543800" cy="441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Residential Energy Credits – Form 5695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Residential Energy Credit (Form 5695) \ </a:t>
            </a:r>
            <a:r>
              <a:rPr lang="en-US" altLang="en-US" sz="2400" dirty="0" err="1">
                <a:solidFill>
                  <a:srgbClr val="0070C0"/>
                </a:solidFill>
              </a:rPr>
              <a:t>Nonbusiness</a:t>
            </a:r>
            <a:r>
              <a:rPr lang="en-US" altLang="en-US" sz="2400" dirty="0">
                <a:solidFill>
                  <a:srgbClr val="0070C0"/>
                </a:solidFill>
              </a:rPr>
              <a:t> Energy Property </a:t>
            </a:r>
            <a:br>
              <a:rPr lang="en-US" altLang="en-US" sz="2400" dirty="0">
                <a:solidFill>
                  <a:srgbClr val="0070C0"/>
                </a:solidFill>
              </a:rPr>
            </a:b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97305" y="1869609"/>
            <a:ext cx="632908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Check to use address from Basic Information section; TS enters address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4128246" y="2501153"/>
            <a:ext cx="1842247" cy="38996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4294095" y="3231777"/>
            <a:ext cx="1783976" cy="280595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1669" y="3469340"/>
            <a:ext cx="365997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Enter to use other than address</a:t>
            </a:r>
          </a:p>
          <a:p>
            <a:r>
              <a:rPr lang="en-US" b="1" dirty="0"/>
              <a:t> in Basic Information section</a:t>
            </a:r>
          </a:p>
        </p:txBody>
      </p:sp>
    </p:spTree>
    <p:extLst>
      <p:ext uri="{BB962C8B-B14F-4D97-AF65-F5344CB8AC3E}">
        <p14:creationId xmlns:p14="http://schemas.microsoft.com/office/powerpoint/2010/main" val="700819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2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011" y="1600200"/>
            <a:ext cx="7758953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Residential Energy Credits – Form 5695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Residential Energy Credit (Form 5695) \ </a:t>
            </a:r>
            <a:r>
              <a:rPr lang="en-US" altLang="en-US" sz="2400" dirty="0" err="1">
                <a:solidFill>
                  <a:srgbClr val="0070C0"/>
                </a:solidFill>
              </a:rPr>
              <a:t>Nonbusiness</a:t>
            </a:r>
            <a:r>
              <a:rPr lang="en-US" altLang="en-US" sz="2400" dirty="0">
                <a:solidFill>
                  <a:srgbClr val="0070C0"/>
                </a:solidFill>
              </a:rPr>
              <a:t> Energy Property </a:t>
            </a:r>
            <a:br>
              <a:rPr lang="en-US" altLang="en-US" sz="2400" dirty="0">
                <a:solidFill>
                  <a:srgbClr val="0070C0"/>
                </a:solidFill>
              </a:rPr>
            </a:b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83658" y="2142565"/>
            <a:ext cx="581809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Enter amount for improvements on appropriate line</a:t>
            </a:r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7503971" y="3096025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7503971" y="3580119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7477077" y="5395471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9779988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" y="1559860"/>
            <a:ext cx="7752790" cy="4493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Residential Energy Credits – Form 5695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Residential Energy Credit (Form 5695) \ </a:t>
            </a:r>
            <a:r>
              <a:rPr lang="en-US" altLang="en-US" sz="2400" dirty="0" err="1">
                <a:solidFill>
                  <a:srgbClr val="0070C0"/>
                </a:solidFill>
              </a:rPr>
              <a:t>Nonbusiness</a:t>
            </a:r>
            <a:r>
              <a:rPr lang="en-US" altLang="en-US" sz="2400" dirty="0">
                <a:solidFill>
                  <a:srgbClr val="0070C0"/>
                </a:solidFill>
              </a:rPr>
              <a:t> Energy Property </a:t>
            </a:r>
            <a:br>
              <a:rPr lang="en-US" altLang="en-US" sz="2400" dirty="0">
                <a:solidFill>
                  <a:srgbClr val="0070C0"/>
                </a:solidFill>
              </a:rPr>
            </a:b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40306" y="4912660"/>
            <a:ext cx="382793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Enter credits taken in prior years</a:t>
            </a:r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6898854" y="5650965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1660234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012" y="1532965"/>
            <a:ext cx="6723529" cy="479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63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198224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Residential Energy Credit – Form 5695 Part II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817658" y="6118412"/>
            <a:ext cx="546847" cy="24204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6965" y="5701553"/>
            <a:ext cx="292900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Residential energy credit</a:t>
            </a:r>
          </a:p>
        </p:txBody>
      </p:sp>
      <p:cxnSp>
        <p:nvCxnSpPr>
          <p:cNvPr id="10" name="Straight Arrow Connector 9"/>
          <p:cNvCxnSpPr>
            <a:stCxn id="7" idx="3"/>
            <a:endCxn id="6" idx="2"/>
          </p:cNvCxnSpPr>
          <p:nvPr/>
        </p:nvCxnSpPr>
        <p:spPr bwMode="auto">
          <a:xfrm>
            <a:off x="5985972" y="5886219"/>
            <a:ext cx="831686" cy="3532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07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460" y="1573306"/>
            <a:ext cx="7484128" cy="430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63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198224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Residential Energy Credit – 1040 Line 53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15318" y="5217459"/>
            <a:ext cx="609600" cy="30928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2871" y="4773706"/>
            <a:ext cx="332655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TS transfers from Form 5695</a:t>
            </a:r>
          </a:p>
        </p:txBody>
      </p:sp>
      <p:cxnSp>
        <p:nvCxnSpPr>
          <p:cNvPr id="10" name="Straight Arrow Connector 9"/>
          <p:cNvCxnSpPr>
            <a:endCxn id="6" idx="2"/>
          </p:cNvCxnSpPr>
          <p:nvPr/>
        </p:nvCxnSpPr>
        <p:spPr bwMode="auto">
          <a:xfrm>
            <a:off x="5284694" y="5150224"/>
            <a:ext cx="730624" cy="22187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14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Eligibility for </a:t>
            </a:r>
            <a:br>
              <a:rPr lang="en-US" altLang="en-US"/>
            </a:br>
            <a:r>
              <a:rPr lang="en-US" altLang="en-US"/>
              <a:t>Credit For The Elderly or Disabled</a:t>
            </a:r>
            <a:endParaRPr lang="en-US" altLang="en-US" dirty="0"/>
          </a:p>
        </p:txBody>
      </p:sp>
      <p:sp>
        <p:nvSpPr>
          <p:cNvPr id="964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 At least 65</a:t>
            </a:r>
          </a:p>
          <a:p>
            <a:r>
              <a:rPr lang="en-US" altLang="en-US" dirty="0"/>
              <a:t>  If under 65 &amp; retired on permanent &amp; total disability &amp; did not reach mandatory retirement age - must have taxable disability income</a:t>
            </a:r>
          </a:p>
          <a:p>
            <a:r>
              <a:rPr lang="en-US" altLang="en-US" dirty="0"/>
              <a:t>  Must meet income limits for AGI &amp; non-taxable SS/pension benefits – dependent on filing status</a:t>
            </a:r>
          </a:p>
          <a:p>
            <a:r>
              <a:rPr lang="en-US" altLang="en-US" dirty="0"/>
              <a:t>  Rare due to severe income limitations</a:t>
            </a:r>
          </a:p>
          <a:p>
            <a:r>
              <a:rPr lang="en-US" altLang="en-US" dirty="0"/>
              <a:t>  Requires Schedule R</a:t>
            </a:r>
          </a:p>
          <a:p>
            <a:r>
              <a:rPr lang="en-US" altLang="en-US" dirty="0"/>
              <a:t>  TS computes automatically if correct data is input</a:t>
            </a:r>
          </a:p>
          <a:p>
            <a:r>
              <a:rPr lang="en-US" altLang="en-US" dirty="0"/>
              <a:t> Refer to Pub </a:t>
            </a:r>
            <a:r>
              <a:rPr lang="en-US" altLang="en-US"/>
              <a:t>4012 Page G-11</a:t>
            </a:r>
            <a:endParaRPr lang="en-US" altLang="en-US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508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400" dirty="0"/>
              <a:t>Review:</a:t>
            </a:r>
            <a:br>
              <a:rPr lang="en-US" altLang="en-US" sz="3400" dirty="0"/>
            </a:br>
            <a:r>
              <a:rPr lang="en-US" altLang="en-US" sz="3400" dirty="0"/>
              <a:t>Nonrefundable Credits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010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 Dollar for dollar reduction of tax liability</a:t>
            </a:r>
          </a:p>
          <a:p>
            <a:pPr eaLnBrk="1" hangingPunct="1">
              <a:defRPr/>
            </a:pPr>
            <a:r>
              <a:rPr lang="en-US" dirty="0"/>
              <a:t>  Applied against federal tax in the order they are listed on Federal 1040 Page 2 credits</a:t>
            </a:r>
          </a:p>
          <a:p>
            <a:pPr lvl="1" eaLnBrk="1" hangingPunct="1">
              <a:defRPr/>
            </a:pPr>
            <a:r>
              <a:rPr lang="en-US" dirty="0"/>
              <a:t>  Amount of credit could change in TaxSlayer if entry of a credit on prior line causes nonrefundable credits to exceed tax liability</a:t>
            </a:r>
          </a:p>
          <a:p>
            <a:pPr eaLnBrk="1" hangingPunct="1">
              <a:defRPr/>
            </a:pPr>
            <a:r>
              <a:rPr lang="en-US" dirty="0"/>
              <a:t>  Can reduce tax liability to zero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Note:</a:t>
            </a:r>
            <a:r>
              <a:rPr lang="en-US" dirty="0"/>
              <a:t>  Refundable credits covered elsewhere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248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66800"/>
          </a:xfrm>
        </p:spPr>
        <p:txBody>
          <a:bodyPr/>
          <a:lstStyle/>
          <a:p>
            <a:pPr eaLnBrk="1" hangingPunct="1"/>
            <a:r>
              <a:rPr lang="en-US" altLang="en-US" sz="3600"/>
              <a:t>Nonrefundable Credits</a:t>
            </a:r>
            <a:endParaRPr lang="en-US" altLang="en-US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72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en-US" sz="2800" dirty="0"/>
              <a:t> Education Credits – 1040 Line 50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/>
              <a:t> Must be entered at end of return after all other figures finalized, so covered in a later module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/>
              <a:t> Retirement Savings Contributions Credit – 1040 Line 51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/>
              <a:t> Residential Energy Credits – 1040 Line 53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/>
              <a:t> Credit for the Elderly or Disabled – 1040 Line 54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/>
              <a:t> Others which are </a:t>
            </a:r>
            <a:r>
              <a:rPr lang="en-US" altLang="en-US" sz="2800" b="1" dirty="0">
                <a:solidFill>
                  <a:srgbClr val="FF0000"/>
                </a:solidFill>
              </a:rPr>
              <a:t>Out Of Scope </a:t>
            </a:r>
            <a:r>
              <a:rPr lang="en-US" altLang="en-US" sz="2800" dirty="0"/>
              <a:t>–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/>
              <a:t> Alternative Motor Vehicle Credit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/>
              <a:t> Mortgage Interest Credit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dirty="0"/>
          </a:p>
        </p:txBody>
      </p:sp>
      <p:pic>
        <p:nvPicPr>
          <p:cNvPr id="942085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411" y="5159188"/>
            <a:ext cx="676835" cy="67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329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Retirement Savings Contribution Credit</a:t>
            </a:r>
            <a:endParaRPr lang="en-US" altLang="en-US" dirty="0"/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Credit for contributing to a retirement plan - IRA, 401k, 403b, 457b, etc.</a:t>
            </a:r>
          </a:p>
          <a:p>
            <a:r>
              <a:rPr lang="en-US" altLang="en-US" dirty="0"/>
              <a:t> Amount of credit based on AGI &amp; filing status</a:t>
            </a:r>
          </a:p>
          <a:p>
            <a:r>
              <a:rPr lang="en-US" altLang="en-US" dirty="0"/>
              <a:t> TaxSlayer automatically inserts Form 8880, if taxpayer qualifies and if:</a:t>
            </a:r>
          </a:p>
          <a:p>
            <a:pPr lvl="1"/>
            <a:r>
              <a:rPr lang="en-US" altLang="en-US" dirty="0"/>
              <a:t> Traditional or Roth IRA contribution is entered on Federal 1040 Line 32     </a:t>
            </a:r>
            <a:r>
              <a:rPr lang="en-US" altLang="en-US" b="1" dirty="0"/>
              <a:t>OR</a:t>
            </a:r>
          </a:p>
          <a:p>
            <a:pPr lvl="1"/>
            <a:r>
              <a:rPr lang="en-US" altLang="en-US" dirty="0"/>
              <a:t> Form W-2 includes retirement contribution in Box 12 with a code designation of D, E, F, G, H, S, AA, BB or in Box 14 marked as “Retirement (Not in Box 12) – Carry to Form 8880”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83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Retirement Savings Contribution Credit</a:t>
            </a:r>
            <a:endParaRPr lang="en-US" altLang="en-US" dirty="0"/>
          </a:p>
        </p:txBody>
      </p:sp>
      <p:sp>
        <p:nvSpPr>
          <p:cNvPr id="946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 2015 contribution reduced by any retirement plan distributions to taxpayer after 2012 thru due date of 2015 return (IRA, Roth, 401k, etc.) </a:t>
            </a:r>
            <a:r>
              <a:rPr lang="en-US" altLang="en-US" dirty="0">
                <a:solidFill>
                  <a:srgbClr val="FF0000"/>
                </a:solidFill>
              </a:rPr>
              <a:t>*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Must complete Form 8880</a:t>
            </a:r>
          </a:p>
          <a:p>
            <a:pPr lvl="1"/>
            <a:r>
              <a:rPr lang="en-US" altLang="en-US" dirty="0"/>
              <a:t> Enter in Federal Section \ Deductions \ Enter Myself \ Credits Menu \ Retirement Savings Credit (Form 8880)</a:t>
            </a:r>
          </a:p>
          <a:p>
            <a:pPr lvl="1"/>
            <a:r>
              <a:rPr lang="en-US" altLang="en-US" dirty="0"/>
              <a:t> TaxSlayer completes rest of form</a:t>
            </a:r>
          </a:p>
          <a:p>
            <a:r>
              <a:rPr lang="en-US" altLang="en-US" dirty="0"/>
              <a:t> TS calculates credit on Form 8880 Line 12 &amp; transfers to Federal 1040 Line 51</a:t>
            </a:r>
          </a:p>
          <a:p>
            <a:pPr marL="0" lvl="0" indent="0">
              <a:buNone/>
            </a:pPr>
            <a:endParaRPr lang="en-US" altLang="en-US" dirty="0"/>
          </a:p>
          <a:p>
            <a:pPr marL="0" lv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*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Consult Pub 4012 Tab G to determine which retirement plan distributions to include/exclude</a:t>
            </a:r>
          </a:p>
          <a:p>
            <a:endParaRPr lang="en-US" altLang="en-US" dirty="0"/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367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119" y="1559859"/>
            <a:ext cx="773205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sz="2900" dirty="0"/>
              <a:t>TS - Retirement Savings Contribution Credit – Form 8880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Retirement Savings Credit (Form 8880)</a:t>
            </a:r>
            <a:endParaRPr lang="en-US" altLang="en-US" sz="2400" dirty="0"/>
          </a:p>
        </p:txBody>
      </p:sp>
      <p:sp>
        <p:nvSpPr>
          <p:cNvPr id="15" name="TextBox 14" descr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</a:t>
            </a:r>
            <a:r>
              <a:rPr lang="en-US" sz="1600"/>
              <a:t>4012 Tab G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6" name="Picture 15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200399" y="2877671"/>
            <a:ext cx="242887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Enter as appropriate</a:t>
            </a:r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6172873" y="2582284"/>
            <a:ext cx="457200" cy="4305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4"/>
          <p:cNvSpPr>
            <a:spLocks noChangeArrowheads="1"/>
          </p:cNvSpPr>
          <p:nvPr/>
        </p:nvSpPr>
        <p:spPr bwMode="auto">
          <a:xfrm>
            <a:off x="6145978" y="3187401"/>
            <a:ext cx="457200" cy="4305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>
            <a:endCxn id="28" idx="2"/>
          </p:cNvCxnSpPr>
          <p:nvPr/>
        </p:nvCxnSpPr>
        <p:spPr bwMode="auto">
          <a:xfrm flipV="1">
            <a:off x="5593976" y="2797549"/>
            <a:ext cx="578897" cy="13391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27" idx="3"/>
            <a:endCxn id="29" idx="1"/>
          </p:cNvCxnSpPr>
          <p:nvPr/>
        </p:nvCxnSpPr>
        <p:spPr bwMode="auto">
          <a:xfrm>
            <a:off x="5629269" y="3062337"/>
            <a:ext cx="583664" cy="18811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366683" y="4047565"/>
            <a:ext cx="357020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TS transfers from other entries</a:t>
            </a:r>
          </a:p>
        </p:txBody>
      </p:sp>
      <p:sp>
        <p:nvSpPr>
          <p:cNvPr id="37" name="Oval 4"/>
          <p:cNvSpPr>
            <a:spLocks noChangeArrowheads="1"/>
          </p:cNvSpPr>
          <p:nvPr/>
        </p:nvSpPr>
        <p:spPr bwMode="auto">
          <a:xfrm>
            <a:off x="6159426" y="3725283"/>
            <a:ext cx="457200" cy="4305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4"/>
          <p:cNvSpPr>
            <a:spLocks noChangeArrowheads="1"/>
          </p:cNvSpPr>
          <p:nvPr/>
        </p:nvSpPr>
        <p:spPr bwMode="auto">
          <a:xfrm>
            <a:off x="6105637" y="4182484"/>
            <a:ext cx="712022" cy="4305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/>
          <p:cNvCxnSpPr>
            <a:endCxn id="37" idx="2"/>
          </p:cNvCxnSpPr>
          <p:nvPr/>
        </p:nvCxnSpPr>
        <p:spPr bwMode="auto">
          <a:xfrm flipV="1">
            <a:off x="5809129" y="3940548"/>
            <a:ext cx="350297" cy="1070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36" idx="3"/>
            <a:endCxn id="38" idx="2"/>
          </p:cNvCxnSpPr>
          <p:nvPr/>
        </p:nvCxnSpPr>
        <p:spPr bwMode="auto">
          <a:xfrm>
            <a:off x="5936891" y="4232231"/>
            <a:ext cx="168746" cy="16551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99467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-1578"/>
          <a:stretch>
            <a:fillRect/>
          </a:stretch>
        </p:blipFill>
        <p:spPr bwMode="auto">
          <a:xfrm>
            <a:off x="618565" y="1573306"/>
            <a:ext cx="7853082" cy="490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Retirement Savings Contribution Credit – Form 8880</a:t>
            </a:r>
            <a:endParaRPr lang="en-US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435" y="5683624"/>
            <a:ext cx="441659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Retirement savings contribution credit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879975" y="6248400"/>
            <a:ext cx="699249" cy="31376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 descr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</a:t>
            </a:r>
            <a:r>
              <a:rPr lang="en-US" sz="1600"/>
              <a:t>4012 Tab G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6293224" y="6078071"/>
            <a:ext cx="1586752" cy="33617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6" name="Picture 15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27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118" y="1559859"/>
            <a:ext cx="7584141" cy="414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5939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252012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Retirement Savings Credit - 1040 Line 51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5930152" y="4531659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3918" y="3644154"/>
            <a:ext cx="48006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TS transfers from Schedule 8880  Line 12</a:t>
            </a:r>
          </a:p>
        </p:txBody>
      </p:sp>
      <p:cxnSp>
        <p:nvCxnSpPr>
          <p:cNvPr id="10" name="Straight Arrow Connector 9"/>
          <p:cNvCxnSpPr>
            <a:stCxn id="8" idx="2"/>
            <a:endCxn id="7" idx="1"/>
          </p:cNvCxnSpPr>
          <p:nvPr/>
        </p:nvCxnSpPr>
        <p:spPr bwMode="auto">
          <a:xfrm>
            <a:off x="4834218" y="4013486"/>
            <a:ext cx="1196367" cy="57396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85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Energy Credits</a:t>
            </a:r>
          </a:p>
        </p:txBody>
      </p:sp>
      <p:sp>
        <p:nvSpPr>
          <p:cNvPr id="95027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 Applies to qualified energy efficiency improvements</a:t>
            </a:r>
          </a:p>
          <a:p>
            <a:pPr lvl="1"/>
            <a:r>
              <a:rPr lang="en-US" altLang="en-US" sz="3000" dirty="0"/>
              <a:t> Insulation, windows &amp; doors, qualifying metal / asphalt roofs (does not include labor costs)</a:t>
            </a:r>
          </a:p>
          <a:p>
            <a:pPr lvl="2"/>
            <a:r>
              <a:rPr lang="en-US" altLang="en-US" sz="2600" dirty="0"/>
              <a:t> Most standard new roofs are NOT qualifying roofs</a:t>
            </a:r>
          </a:p>
          <a:p>
            <a:pPr lvl="1"/>
            <a:r>
              <a:rPr lang="en-US" altLang="en-US" sz="3000" dirty="0"/>
              <a:t> Heating &amp; air conditioning systems (includes labor costs)</a:t>
            </a:r>
          </a:p>
          <a:p>
            <a:pPr lvl="1"/>
            <a:r>
              <a:rPr lang="en-US" altLang="en-US" sz="3000" dirty="0"/>
              <a:t> See Form 5690 for complete list of items</a:t>
            </a:r>
          </a:p>
          <a:p>
            <a:r>
              <a:rPr lang="en-US" altLang="en-US" dirty="0"/>
              <a:t> Improvements made to principal residence only (must be existing home, not new)</a:t>
            </a:r>
          </a:p>
          <a:p>
            <a:r>
              <a:rPr lang="en-US" altLang="en-US" dirty="0"/>
              <a:t> Improvements must have been placed into service in current tax year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110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1186</Words>
  <Application>Microsoft Office PowerPoint</Application>
  <PresentationFormat>On-screen Show (4:3)</PresentationFormat>
  <Paragraphs>239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Verdana</vt:lpstr>
      <vt:lpstr>Wingdings</vt:lpstr>
      <vt:lpstr>NJ Template 06</vt:lpstr>
      <vt:lpstr>Miscellaneous Credits</vt:lpstr>
      <vt:lpstr>Review: Nonrefundable Credits</vt:lpstr>
      <vt:lpstr>Nonrefundable Credits</vt:lpstr>
      <vt:lpstr>Retirement Savings Contribution Credit</vt:lpstr>
      <vt:lpstr>Retirement Savings Contribution Credit</vt:lpstr>
      <vt:lpstr>TS - Retirement Savings Contribution Credit – Form 8880 Federal Section \ Deductions \ Enter Myself \ Credits Menu \ Retirement Savings Credit (Form 8880)</vt:lpstr>
      <vt:lpstr>TS - Retirement Savings Contribution Credit – Form 8880</vt:lpstr>
      <vt:lpstr>TS – Retirement Savings Credit - 1040 Line 51</vt:lpstr>
      <vt:lpstr>Residential Energy Credits</vt:lpstr>
      <vt:lpstr>Residential Energy Credits</vt:lpstr>
      <vt:lpstr>Residential Energy Credits</vt:lpstr>
      <vt:lpstr>TS – Form 5695 Sub-Menu Federal Section \ Deductions \ Enter Myself \ Credits Menu \ Residential Energy Credit (Form 5695)  </vt:lpstr>
      <vt:lpstr>TS - Residential Energy Credits – Form 5695 Federal Section \ Deductions \ Enter Myself \ Credits Menu \ Residential Energy Credit (Form 5695)  </vt:lpstr>
      <vt:lpstr>TS - Residential Energy Credits – Form 5695 Federal Section \ Deductions \ Enter Myself \ Credits Menu \ Residential Energy Credit (Form 5695) \ Nonbusiness Energy Property  </vt:lpstr>
      <vt:lpstr>TS - Residential Energy Credits – Form 5695 Federal Section \ Deductions \ Enter Myself \ Credits Menu \ Residential Energy Credit (Form 5695) \ Nonbusiness Energy Property  </vt:lpstr>
      <vt:lpstr>TS - Residential Energy Credits – Form 5695 Federal Section \ Deductions \ Enter Myself \ Credits Menu \ Residential Energy Credit (Form 5695) \ Nonbusiness Energy Property  </vt:lpstr>
      <vt:lpstr>TS - Residential Energy Credit – Form 5695 Part II</vt:lpstr>
      <vt:lpstr>TS - Residential Energy Credit – 1040 Line 53</vt:lpstr>
      <vt:lpstr>Eligibility for  Credit For The Elderly or Disabled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2016-12-12T20:59:06Z</dcterms:modified>
</cp:coreProperties>
</file>